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7"/>
  </p:handoutMasterIdLst>
  <p:sldIdLst>
    <p:sldId id="294" r:id="rId5"/>
    <p:sldId id="293" r:id="rId6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3F9"/>
    <a:srgbClr val="EA782A"/>
    <a:srgbClr val="E5FFF1"/>
    <a:srgbClr val="E9FFF4"/>
    <a:srgbClr val="FBFFFD"/>
    <a:srgbClr val="DEEBF6"/>
    <a:srgbClr val="B9FFD9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3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1545B-A75A-4B7E-8156-13F75C803EF2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7518F-8BBC-4C38-B815-A2F01D75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78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3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9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2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5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525-922E-4C3F-8D1B-AE5895E9ED4C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7525-922E-4C3F-8D1B-AE5895E9ED4C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359F-124C-41A3-BB44-93C8443A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456729" y="6442724"/>
            <a:ext cx="6924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 ORCHID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Order “DME Home Oxygen”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Put “discontinue oxygen” in the Special Instructions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Send an ORCHID message to </a:t>
            </a:r>
            <a:r>
              <a:rPr lang="en-US" dirty="0">
                <a:solidFill>
                  <a:srgbClr val="FF0000"/>
                </a:solidFill>
              </a:rPr>
              <a:t>Dr. Jeanne Wallace </a:t>
            </a:r>
            <a:r>
              <a:rPr lang="en-US" dirty="0"/>
              <a:t>to notify that oxygen has been discontinued</a:t>
            </a:r>
          </a:p>
          <a:p>
            <a:endParaRPr lang="en-US" dirty="0"/>
          </a:p>
          <a:p>
            <a:r>
              <a:rPr lang="en-US" u="sng" dirty="0"/>
              <a:t>Questions</a:t>
            </a:r>
            <a:r>
              <a:rPr lang="en-US" dirty="0"/>
              <a:t>? </a:t>
            </a:r>
          </a:p>
          <a:p>
            <a:r>
              <a:rPr lang="en-US" dirty="0"/>
              <a:t>Contact RT supervisor at 747-210-5038 (M-F from 7A to 7P)</a:t>
            </a:r>
          </a:p>
          <a:p>
            <a:r>
              <a:rPr lang="en-US" dirty="0"/>
              <a:t>Contact Dr. Jeanne Wallace by pager</a:t>
            </a:r>
          </a:p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56728" y="867684"/>
            <a:ext cx="692499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Calibri"/>
              </a:rPr>
              <a:t>How to do a home oxygen check evaluation </a:t>
            </a:r>
            <a:endParaRPr lang="en-US" u="sng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6643" y="1412537"/>
            <a:ext cx="6643699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Have patient remove oxygen for 2 minutes and check O2 sat on room air at rest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75932" y="2082283"/>
            <a:ext cx="2586974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O2 sat ≥ 92% at rest (on room air)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0371" y="4722117"/>
            <a:ext cx="170267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Discontinue oxygen</a:t>
            </a:r>
          </a:p>
        </p:txBody>
      </p:sp>
      <p:cxnSp>
        <p:nvCxnSpPr>
          <p:cNvPr id="101" name="Straight Arrow Connector 100"/>
          <p:cNvCxnSpPr>
            <a:cxnSpLocks/>
            <a:endCxn id="97" idx="0"/>
          </p:cNvCxnSpPr>
          <p:nvPr/>
        </p:nvCxnSpPr>
        <p:spPr>
          <a:xfrm>
            <a:off x="2169419" y="1908769"/>
            <a:ext cx="0" cy="173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570567" y="4722608"/>
            <a:ext cx="273070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Re-evaluate in 3-5 days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F65B88-4A4A-4151-811D-53C4FDAFE202}"/>
              </a:ext>
            </a:extLst>
          </p:cNvPr>
          <p:cNvSpPr txBox="1"/>
          <p:nvPr/>
        </p:nvSpPr>
        <p:spPr>
          <a:xfrm>
            <a:off x="546644" y="2589052"/>
            <a:ext cx="3247144" cy="461665"/>
          </a:xfrm>
          <a:prstGeom prst="rect">
            <a:avLst/>
          </a:prstGeom>
          <a:solidFill>
            <a:srgbClr val="EBF3F9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Have patient ambulate (or move as tolerated) and check O2 with exertion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5E70B8-2F18-4ACD-903F-68ADA01B5512}"/>
              </a:ext>
            </a:extLst>
          </p:cNvPr>
          <p:cNvCxnSpPr>
            <a:cxnSpLocks/>
            <a:stCxn id="30" idx="2"/>
            <a:endCxn id="50" idx="0"/>
          </p:cNvCxnSpPr>
          <p:nvPr/>
        </p:nvCxnSpPr>
        <p:spPr>
          <a:xfrm flipH="1">
            <a:off x="1202231" y="3050717"/>
            <a:ext cx="967985" cy="338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29B708D-EDB0-46DC-B86E-D128B6D65D26}"/>
              </a:ext>
            </a:extLst>
          </p:cNvPr>
          <p:cNvSpPr txBox="1"/>
          <p:nvPr/>
        </p:nvSpPr>
        <p:spPr>
          <a:xfrm>
            <a:off x="350369" y="3388850"/>
            <a:ext cx="1703723" cy="1015663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If O2 sat remains 88% or greater with exertion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AND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O2 sat returns to 92% with 1 minute of rest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1A9D328-19D3-4DCA-B68C-B1F71B52246B}"/>
              </a:ext>
            </a:extLst>
          </p:cNvPr>
          <p:cNvCxnSpPr>
            <a:cxnSpLocks/>
            <a:stCxn id="50" idx="2"/>
            <a:endCxn id="98" idx="0"/>
          </p:cNvCxnSpPr>
          <p:nvPr/>
        </p:nvCxnSpPr>
        <p:spPr>
          <a:xfrm flipH="1">
            <a:off x="1201706" y="4404513"/>
            <a:ext cx="525" cy="31760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8733CCF-AB28-4720-BB2F-FFDB7F60ABCB}"/>
              </a:ext>
            </a:extLst>
          </p:cNvPr>
          <p:cNvSpPr txBox="1"/>
          <p:nvPr/>
        </p:nvSpPr>
        <p:spPr>
          <a:xfrm>
            <a:off x="2227787" y="3388850"/>
            <a:ext cx="1733178" cy="1015663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If O2 sat falls below 88% during exertion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OR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O2 fails to return to 92% with 1 minute of rest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63D2857-FE5F-4627-89BF-6EA5B3FEE337}"/>
              </a:ext>
            </a:extLst>
          </p:cNvPr>
          <p:cNvCxnSpPr>
            <a:cxnSpLocks/>
            <a:stCxn id="30" idx="2"/>
            <a:endCxn id="55" idx="0"/>
          </p:cNvCxnSpPr>
          <p:nvPr/>
        </p:nvCxnSpPr>
        <p:spPr>
          <a:xfrm>
            <a:off x="2170216" y="3050717"/>
            <a:ext cx="924160" cy="338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cxnSpLocks/>
            <a:stCxn id="76" idx="2"/>
          </p:cNvCxnSpPr>
          <p:nvPr/>
        </p:nvCxnSpPr>
        <p:spPr>
          <a:xfrm>
            <a:off x="5213777" y="4542409"/>
            <a:ext cx="0" cy="172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6729" y="6016322"/>
            <a:ext cx="692499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Calibri"/>
              </a:rPr>
              <a:t>How to DISCONTINUE an order for HOME O2 </a:t>
            </a:r>
            <a:endParaRPr lang="en-US" u="sng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C9E680DD-4EA4-4B6D-AC98-AA0699783744}"/>
              </a:ext>
            </a:extLst>
          </p:cNvPr>
          <p:cNvCxnSpPr>
            <a:cxnSpLocks/>
            <a:endCxn id="96" idx="2"/>
          </p:cNvCxnSpPr>
          <p:nvPr/>
        </p:nvCxnSpPr>
        <p:spPr>
          <a:xfrm flipV="1">
            <a:off x="2169419" y="1689536"/>
            <a:ext cx="1699074" cy="219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0D9E131-CAB5-42B9-9987-563B10E520AD}"/>
              </a:ext>
            </a:extLst>
          </p:cNvPr>
          <p:cNvCxnSpPr>
            <a:cxnSpLocks/>
            <a:endCxn id="96" idx="2"/>
          </p:cNvCxnSpPr>
          <p:nvPr/>
        </p:nvCxnSpPr>
        <p:spPr>
          <a:xfrm flipH="1" flipV="1">
            <a:off x="3868493" y="1689536"/>
            <a:ext cx="1981388" cy="219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C606A31-9C0D-4A44-8AFA-027DEB09B324}"/>
              </a:ext>
            </a:extLst>
          </p:cNvPr>
          <p:cNvSpPr txBox="1"/>
          <p:nvPr/>
        </p:nvSpPr>
        <p:spPr>
          <a:xfrm>
            <a:off x="4570566" y="2062160"/>
            <a:ext cx="2572825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O2 sat &lt; 92% at rest (on room air)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1BF85ED-86EB-4C6E-A6FB-98A00A7F22B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5856979" y="1908769"/>
            <a:ext cx="10" cy="153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D245CDD-1492-4C00-BAF5-4B21B60389C0}"/>
              </a:ext>
            </a:extLst>
          </p:cNvPr>
          <p:cNvSpPr txBox="1"/>
          <p:nvPr/>
        </p:nvSpPr>
        <p:spPr>
          <a:xfrm>
            <a:off x="2234077" y="4722117"/>
            <a:ext cx="1731145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Resume oxygen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2491797-8CBF-4F42-B8CB-4B77BADE6B8F}"/>
              </a:ext>
            </a:extLst>
          </p:cNvPr>
          <p:cNvSpPr txBox="1"/>
          <p:nvPr/>
        </p:nvSpPr>
        <p:spPr>
          <a:xfrm>
            <a:off x="4570568" y="2476736"/>
            <a:ext cx="2572835" cy="646331"/>
          </a:xfrm>
          <a:prstGeom prst="rect">
            <a:avLst/>
          </a:prstGeom>
          <a:solidFill>
            <a:srgbClr val="EBF3F9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Resume oxygen, but decrease flow by 1-2 liters per minute. Recheck O2 sat after 2 minutes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DE900FF-D1FA-4C2B-8D57-FA5A0A01B495}"/>
              </a:ext>
            </a:extLst>
          </p:cNvPr>
          <p:cNvSpPr txBox="1"/>
          <p:nvPr/>
        </p:nvSpPr>
        <p:spPr>
          <a:xfrm>
            <a:off x="6014856" y="3897684"/>
            <a:ext cx="128641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Continue oxygen at new (lower) rate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9EB6F54-3DE7-4532-97C9-CBB4EE26CFB5}"/>
              </a:ext>
            </a:extLst>
          </p:cNvPr>
          <p:cNvCxnSpPr>
            <a:cxnSpLocks/>
            <a:stCxn id="77" idx="2"/>
            <a:endCxn id="71" idx="0"/>
          </p:cNvCxnSpPr>
          <p:nvPr/>
        </p:nvCxnSpPr>
        <p:spPr>
          <a:xfrm flipH="1">
            <a:off x="6658065" y="3745630"/>
            <a:ext cx="17127" cy="152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9A9066C-B51E-43E9-86C5-687FD45A355B}"/>
              </a:ext>
            </a:extLst>
          </p:cNvPr>
          <p:cNvSpPr txBox="1"/>
          <p:nvPr/>
        </p:nvSpPr>
        <p:spPr>
          <a:xfrm>
            <a:off x="4570567" y="3276453"/>
            <a:ext cx="1286417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O2 sat &lt; 92% at rest (on oxygen)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C9F11A5-809F-4E9A-92BD-07F64FEB8B69}"/>
              </a:ext>
            </a:extLst>
          </p:cNvPr>
          <p:cNvCxnSpPr>
            <a:cxnSpLocks/>
            <a:stCxn id="42" idx="2"/>
            <a:endCxn id="70" idx="0"/>
          </p:cNvCxnSpPr>
          <p:nvPr/>
        </p:nvCxnSpPr>
        <p:spPr>
          <a:xfrm>
            <a:off x="5856979" y="2339159"/>
            <a:ext cx="7" cy="13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DC49858-E71E-4F5D-B708-EA3E6C5089B1}"/>
              </a:ext>
            </a:extLst>
          </p:cNvPr>
          <p:cNvCxnSpPr>
            <a:cxnSpLocks/>
            <a:stCxn id="70" idx="2"/>
            <a:endCxn id="73" idx="0"/>
          </p:cNvCxnSpPr>
          <p:nvPr/>
        </p:nvCxnSpPr>
        <p:spPr>
          <a:xfrm flipH="1">
            <a:off x="5213776" y="3123067"/>
            <a:ext cx="643210" cy="153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EF55417-EA5A-4E04-AFA8-0468F180C970}"/>
              </a:ext>
            </a:extLst>
          </p:cNvPr>
          <p:cNvSpPr txBox="1"/>
          <p:nvPr/>
        </p:nvSpPr>
        <p:spPr>
          <a:xfrm>
            <a:off x="4570567" y="3896078"/>
            <a:ext cx="12864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Continue oxygen at original (higher) rate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BF9F6B-E9F2-4304-B1FC-EC696F7897AF}"/>
              </a:ext>
            </a:extLst>
          </p:cNvPr>
          <p:cNvSpPr txBox="1"/>
          <p:nvPr/>
        </p:nvSpPr>
        <p:spPr>
          <a:xfrm>
            <a:off x="6049112" y="3283965"/>
            <a:ext cx="1252159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O2 sat ≥ 92% at rest (on oxygen)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1C09C52-EF64-40E9-8A7F-AA62944610C3}"/>
              </a:ext>
            </a:extLst>
          </p:cNvPr>
          <p:cNvCxnSpPr>
            <a:cxnSpLocks/>
            <a:stCxn id="70" idx="2"/>
            <a:endCxn id="77" idx="0"/>
          </p:cNvCxnSpPr>
          <p:nvPr/>
        </p:nvCxnSpPr>
        <p:spPr>
          <a:xfrm>
            <a:off x="5856986" y="3123067"/>
            <a:ext cx="818206" cy="160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4349C35-4B3B-40E4-A927-2F410429FBE3}"/>
              </a:ext>
            </a:extLst>
          </p:cNvPr>
          <p:cNvCxnSpPr>
            <a:cxnSpLocks/>
            <a:stCxn id="73" idx="2"/>
            <a:endCxn id="76" idx="0"/>
          </p:cNvCxnSpPr>
          <p:nvPr/>
        </p:nvCxnSpPr>
        <p:spPr>
          <a:xfrm>
            <a:off x="5213776" y="3738118"/>
            <a:ext cx="1" cy="157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F6681D72-27A0-405A-A6FE-96711A30C13C}"/>
              </a:ext>
            </a:extLst>
          </p:cNvPr>
          <p:cNvCxnSpPr>
            <a:cxnSpLocks/>
            <a:stCxn id="55" idx="2"/>
            <a:endCxn id="66" idx="0"/>
          </p:cNvCxnSpPr>
          <p:nvPr/>
        </p:nvCxnSpPr>
        <p:spPr>
          <a:xfrm>
            <a:off x="3094376" y="4404513"/>
            <a:ext cx="5274" cy="317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AC53792B-548A-4F21-A0CA-56A010156649}"/>
              </a:ext>
            </a:extLst>
          </p:cNvPr>
          <p:cNvCxnSpPr>
            <a:cxnSpLocks/>
            <a:stCxn id="97" idx="2"/>
            <a:endCxn id="30" idx="0"/>
          </p:cNvCxnSpPr>
          <p:nvPr/>
        </p:nvCxnSpPr>
        <p:spPr>
          <a:xfrm>
            <a:off x="2169419" y="2359282"/>
            <a:ext cx="797" cy="229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AA172211-50BB-4BC3-95DB-D0C17B7C0741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6658065" y="4544015"/>
            <a:ext cx="0" cy="178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E63F902F-CE3D-4FF1-95AC-E1E691DB7264}"/>
              </a:ext>
            </a:extLst>
          </p:cNvPr>
          <p:cNvCxnSpPr>
            <a:cxnSpLocks/>
            <a:endCxn id="70" idx="1"/>
          </p:cNvCxnSpPr>
          <p:nvPr/>
        </p:nvCxnSpPr>
        <p:spPr>
          <a:xfrm>
            <a:off x="4212404" y="2799901"/>
            <a:ext cx="358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97271460-7F64-40E6-8E54-7F0556AF969C}"/>
              </a:ext>
            </a:extLst>
          </p:cNvPr>
          <p:cNvCxnSpPr>
            <a:cxnSpLocks/>
          </p:cNvCxnSpPr>
          <p:nvPr/>
        </p:nvCxnSpPr>
        <p:spPr>
          <a:xfrm flipV="1">
            <a:off x="4212404" y="2809170"/>
            <a:ext cx="0" cy="2051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54F74CC-4AD2-4783-BE97-A2D7C4596E15}"/>
              </a:ext>
            </a:extLst>
          </p:cNvPr>
          <p:cNvCxnSpPr>
            <a:cxnSpLocks/>
            <a:endCxn id="66" idx="3"/>
          </p:cNvCxnSpPr>
          <p:nvPr/>
        </p:nvCxnSpPr>
        <p:spPr>
          <a:xfrm flipH="1">
            <a:off x="3965222" y="4860617"/>
            <a:ext cx="247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EC40B4C3-3397-40C3-AB36-BE8ABACEC0FA}"/>
              </a:ext>
            </a:extLst>
          </p:cNvPr>
          <p:cNvSpPr txBox="1"/>
          <p:nvPr/>
        </p:nvSpPr>
        <p:spPr>
          <a:xfrm>
            <a:off x="456728" y="226871"/>
            <a:ext cx="673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Home O2 Evaluation for Primary Care or CCC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5F6ACF-6A06-7E47-867B-A7D575D67245}"/>
              </a:ext>
            </a:extLst>
          </p:cNvPr>
          <p:cNvSpPr txBox="1"/>
          <p:nvPr/>
        </p:nvSpPr>
        <p:spPr>
          <a:xfrm>
            <a:off x="875932" y="5218378"/>
            <a:ext cx="642534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If unable to wean after </a:t>
            </a:r>
            <a:r>
              <a:rPr lang="en-US" sz="1200" b="1">
                <a:solidFill>
                  <a:prstClr val="black"/>
                </a:solidFill>
              </a:rPr>
              <a:t>2 weeks or </a:t>
            </a:r>
            <a:r>
              <a:rPr lang="en-US" sz="1200" b="1" dirty="0">
                <a:solidFill>
                  <a:prstClr val="black"/>
                </a:solidFill>
              </a:rPr>
              <a:t>with questions at any time, </a:t>
            </a:r>
            <a:r>
              <a:rPr lang="en-US" sz="1200" b="1" dirty="0" err="1">
                <a:solidFill>
                  <a:prstClr val="black"/>
                </a:solidFill>
              </a:rPr>
              <a:t>eConsult</a:t>
            </a:r>
            <a:r>
              <a:rPr lang="en-US" sz="1200" b="1" dirty="0">
                <a:solidFill>
                  <a:prstClr val="black"/>
                </a:solidFill>
              </a:rPr>
              <a:t> Pulmonology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2F42DE2-FD84-DB4D-B3B4-1C158BC6B3CA}"/>
              </a:ext>
            </a:extLst>
          </p:cNvPr>
          <p:cNvCxnSpPr>
            <a:cxnSpLocks/>
          </p:cNvCxnSpPr>
          <p:nvPr/>
        </p:nvCxnSpPr>
        <p:spPr>
          <a:xfrm>
            <a:off x="5213776" y="5038179"/>
            <a:ext cx="0" cy="172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89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27593" y="1665285"/>
            <a:ext cx="1752608" cy="2643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US" sz="1400" dirty="0"/>
              <a:t>Go to “Orders”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6729" y="996848"/>
            <a:ext cx="692499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Calibri"/>
              </a:rPr>
              <a:t>How to DISCONTINUE an order for HOME O2 (with pictures)</a:t>
            </a:r>
            <a:endParaRPr lang="en-US" u="sng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519609" y="1660224"/>
            <a:ext cx="2873350" cy="2675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+mj-lt"/>
              <a:buAutoNum type="arabicParenR" startAt="2"/>
            </a:pPr>
            <a:r>
              <a:rPr lang="en-US" sz="1400" dirty="0"/>
              <a:t>Search for “DME Home Oxygen”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0847" r="74673" b="59311"/>
          <a:stretch/>
        </p:blipFill>
        <p:spPr>
          <a:xfrm>
            <a:off x="527593" y="2032690"/>
            <a:ext cx="5984032" cy="22034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075" y="3421126"/>
            <a:ext cx="1826080" cy="256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49027" y="3579498"/>
            <a:ext cx="1052526" cy="1880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67074" y="3132870"/>
            <a:ext cx="1354414" cy="1781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584754" y="4134811"/>
            <a:ext cx="1853742" cy="486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+mj-lt"/>
              <a:buAutoNum type="arabicParenR" startAt="3"/>
            </a:pPr>
            <a:r>
              <a:rPr lang="en-US" sz="1400" dirty="0"/>
              <a:t>Select “DME Home Oxygen”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3445B0-42DF-489A-8A8A-4CBB3BA8A1F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403897" y="1929644"/>
            <a:ext cx="0" cy="14420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68C345-7282-474B-A760-AEAB9A140E91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4956284" y="1927798"/>
            <a:ext cx="0" cy="1205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H="1">
            <a:off x="5836157" y="3673546"/>
            <a:ext cx="67546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16074" t="27740" r="54717" b="6397"/>
          <a:stretch/>
        </p:blipFill>
        <p:spPr>
          <a:xfrm>
            <a:off x="527593" y="5237227"/>
            <a:ext cx="5561628" cy="3919035"/>
          </a:xfrm>
          <a:prstGeom prst="rect">
            <a:avLst/>
          </a:prstGeom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5604167" y="7769356"/>
            <a:ext cx="1853742" cy="7086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+mj-lt"/>
              <a:buAutoNum type="arabicParenR" startAt="6"/>
            </a:pPr>
            <a:r>
              <a:rPr lang="en-US" sz="1400" dirty="0"/>
              <a:t>Type “Discontinue oxygen” in special instructions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604167" y="6972486"/>
            <a:ext cx="1853742" cy="4552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+mj-lt"/>
              <a:buAutoNum type="arabicParenR" startAt="5"/>
            </a:pPr>
            <a:r>
              <a:rPr lang="en-US" sz="1400" dirty="0"/>
              <a:t>Fill in required fields (yellow)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604167" y="6123033"/>
            <a:ext cx="1853742" cy="2968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+mj-lt"/>
              <a:buAutoNum type="arabicParenR" startAt="4"/>
            </a:pPr>
            <a:r>
              <a:rPr lang="en-US" sz="1400" dirty="0"/>
              <a:t>Add diagnosis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429907" y="8849825"/>
            <a:ext cx="1028002" cy="2735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+mj-lt"/>
              <a:buAutoNum type="arabicParenR" startAt="7"/>
            </a:pPr>
            <a:r>
              <a:rPr lang="en-US" sz="1400" dirty="0"/>
              <a:t>Sign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1403896" y="8037086"/>
            <a:ext cx="2253703" cy="162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cxnSpLocks/>
            <a:stCxn id="41" idx="1"/>
            <a:endCxn id="40" idx="3"/>
          </p:cNvCxnSpPr>
          <p:nvPr/>
        </p:nvCxnSpPr>
        <p:spPr>
          <a:xfrm flipH="1" flipV="1">
            <a:off x="3657599" y="8118529"/>
            <a:ext cx="1946568" cy="5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  <a:stCxn id="43" idx="1"/>
          </p:cNvCxnSpPr>
          <p:nvPr/>
        </p:nvCxnSpPr>
        <p:spPr>
          <a:xfrm flipH="1">
            <a:off x="2678654" y="6271483"/>
            <a:ext cx="2925513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  <a:stCxn id="44" idx="1"/>
          </p:cNvCxnSpPr>
          <p:nvPr/>
        </p:nvCxnSpPr>
        <p:spPr>
          <a:xfrm flipH="1">
            <a:off x="5932181" y="8986624"/>
            <a:ext cx="4977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27593" y="4954275"/>
            <a:ext cx="68541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27" idx="0"/>
          </p:cNvCxnSpPr>
          <p:nvPr/>
        </p:nvCxnSpPr>
        <p:spPr>
          <a:xfrm>
            <a:off x="6511625" y="3673546"/>
            <a:ext cx="0" cy="4612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F19F632-B532-49CF-B837-1EE135F031C1}"/>
              </a:ext>
            </a:extLst>
          </p:cNvPr>
          <p:cNvSpPr txBox="1"/>
          <p:nvPr/>
        </p:nvSpPr>
        <p:spPr>
          <a:xfrm>
            <a:off x="456728" y="226871"/>
            <a:ext cx="673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Home O2 Evaluation for Primary Care or CCC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99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493E9B4499D34A81B9531E90B08726" ma:contentTypeVersion="6" ma:contentTypeDescription="Create a new document." ma:contentTypeScope="" ma:versionID="ec0a6766075ff43193ba270b3cc6e95c">
  <xsd:schema xmlns:xsd="http://www.w3.org/2001/XMLSchema" xmlns:xs="http://www.w3.org/2001/XMLSchema" xmlns:p="http://schemas.microsoft.com/office/2006/metadata/properties" xmlns:ns3="053338b4-22e5-49a1-9013-6d12cc4b00ac" xmlns:ns4="5a961790-2fef-4bf4-9132-68366ebfe4ac" targetNamespace="http://schemas.microsoft.com/office/2006/metadata/properties" ma:root="true" ma:fieldsID="c46daf090096a8c0b640409458838286" ns3:_="" ns4:_="">
    <xsd:import namespace="053338b4-22e5-49a1-9013-6d12cc4b00ac"/>
    <xsd:import namespace="5a961790-2fef-4bf4-9132-68366ebfe4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338b4-22e5-49a1-9013-6d12cc4b00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61790-2fef-4bf4-9132-68366ebfe4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2A1434-3151-44A0-A2A4-260302A42E84}">
  <ds:schemaRefs>
    <ds:schemaRef ds:uri="053338b4-22e5-49a1-9013-6d12cc4b00ac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5a961790-2fef-4bf4-9132-68366ebfe4a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16E1C8-834A-4BCF-8A2E-A8AE7A305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3338b4-22e5-49a1-9013-6d12cc4b00ac"/>
    <ds:schemaRef ds:uri="5a961790-2fef-4bf4-9132-68366ebfe4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F4715F-E378-409A-96A2-842DAFE546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4211</TotalTime>
  <Words>313</Words>
  <Application>Microsoft Macintosh PowerPoint</Application>
  <PresentationFormat>Custom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Olive View-UCLA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Tree:</dc:title>
  <dc:creator>Carlin Rooke</dc:creator>
  <cp:lastModifiedBy>Shah, Sural K.</cp:lastModifiedBy>
  <cp:revision>379</cp:revision>
  <cp:lastPrinted>2020-05-11T18:41:01Z</cp:lastPrinted>
  <dcterms:created xsi:type="dcterms:W3CDTF">2018-09-21T16:51:04Z</dcterms:created>
  <dcterms:modified xsi:type="dcterms:W3CDTF">2021-01-04T22:48:47Z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0x01010015493E9B4499D34A81B9531E90B08726</vt:lpwstr>
  </property>
</Properties>
</file>